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653"/>
    <p:restoredTop sz="62918"/>
  </p:normalViewPr>
  <p:slideViewPr>
    <p:cSldViewPr snapToGrid="0" snapToObjects="1" showGuides="1">
      <p:cViewPr>
        <p:scale>
          <a:sx n="84" d="100"/>
          <a:sy n="84" d="100"/>
        </p:scale>
        <p:origin x="144"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499980752"/>
        <c:axId val="-1499991536"/>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500008448"/>
        <c:axId val="-1499997152"/>
      </c:barChart>
      <c:catAx>
        <c:axId val="-149998075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499991536"/>
        <c:crossesAt val="0.0"/>
        <c:auto val="1"/>
        <c:lblAlgn val="ctr"/>
        <c:lblOffset val="100"/>
        <c:noMultiLvlLbl val="0"/>
      </c:catAx>
      <c:valAx>
        <c:axId val="-1499991536"/>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499980752"/>
        <c:crosses val="autoZero"/>
        <c:crossBetween val="between"/>
      </c:valAx>
      <c:valAx>
        <c:axId val="-1499997152"/>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500008448"/>
        <c:crosses val="max"/>
        <c:crossBetween val="between"/>
      </c:valAx>
      <c:catAx>
        <c:axId val="-1500008448"/>
        <c:scaling>
          <c:orientation val="minMax"/>
        </c:scaling>
        <c:delete val="1"/>
        <c:axPos val="b"/>
        <c:numFmt formatCode="General" sourceLinked="1"/>
        <c:majorTickMark val="out"/>
        <c:minorTickMark val="none"/>
        <c:tickLblPos val="nextTo"/>
        <c:crossAx val="-1499997152"/>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912257408"/>
        <c:axId val="-1912249072"/>
      </c:scatterChart>
      <c:valAx>
        <c:axId val="-1912257408"/>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912249072"/>
        <c:crosses val="autoZero"/>
        <c:crossBetween val="midCat"/>
      </c:valAx>
      <c:valAx>
        <c:axId val="-1912249072"/>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912257408"/>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417176592"/>
        <c:axId val="-1549634576"/>
      </c:barChart>
      <c:catAx>
        <c:axId val="-1417176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9634576"/>
        <c:crosses val="autoZero"/>
        <c:auto val="1"/>
        <c:lblAlgn val="ctr"/>
        <c:lblOffset val="100"/>
        <c:noMultiLvlLbl val="0"/>
      </c:catAx>
      <c:valAx>
        <c:axId val="-1549634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7176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a:p>
            <a:endParaRPr lang="en-US" baseline="0" dirty="0" smtClean="0"/>
          </a:p>
          <a:p>
            <a:r>
              <a:rPr lang="en-US" baseline="0" dirty="0" smtClean="0"/>
              <a:t>ADD IF REQUIRED:</a:t>
            </a:r>
          </a:p>
          <a:p>
            <a:endParaRPr lang="en-US" baseline="0" dirty="0" smtClean="0"/>
          </a:p>
          <a:p>
            <a:r>
              <a:rPr lang="en-US" baseline="0" dirty="0" smtClean="0"/>
              <a:t>This architecture is very similar to a network processor or a multi-core processor where an array of processors shares access to a pool of shared memory. There are two big differences. One, the processors here have an instruction set borrowed from RMT, which gives the instructions much more parallelism than a standard processor. Second, we custom build the crossbar between processors and memories, unlike the general-purpose interconnect between procs and memories in a network processor or a multi-core processor.</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a:t>
            </a:r>
            <a:r>
              <a:rPr lang="en-US" baseline="0" smtClean="0"/>
              <a:t>placement for RMT</a:t>
            </a:r>
            <a:r>
              <a:rPr lang="en-US" baseline="0" dirty="0" smtClean="0"/>
              <a: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The second column is </a:t>
            </a:r>
            <a:r>
              <a:rPr lang="en-US" baseline="0" dirty="0" err="1" smtClean="0"/>
              <a:t>dRMT</a:t>
            </a:r>
            <a:r>
              <a:rPr lang="en-US" baseline="0" dirty="0" smtClean="0"/>
              <a:t> and the last one is a lower bound on the number of processors required to run a program at 1 packet per cycle. We get this by summing up the computational requirements of all nodes and dividing by the capacity of each processor.</a:t>
            </a:r>
          </a:p>
          <a:p>
            <a:endParaRPr lang="en-US" baseline="0" dirty="0" smtClean="0"/>
          </a:p>
          <a:p>
            <a:r>
              <a:rPr lang="en-US" baseline="0" dirty="0" smtClean="0"/>
              <a:t>We see that </a:t>
            </a:r>
            <a:r>
              <a:rPr lang="en-US" baseline="0" dirty="0" err="1" smtClean="0"/>
              <a:t>dRMT</a:t>
            </a:r>
            <a:r>
              <a:rPr lang="en-US" baseline="0" dirty="0" smtClean="0"/>
              <a:t> improves on RMT and reaches the lower bound, meaning we can’t do better than it.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So to perform a lookup on one table, which should require only one match key, you are forced to use three match keys just because it was a large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microsoft.com/office/2007/relationships/media" Target="../media/media22.m4a"/><Relationship Id="rId2" Type="http://schemas.openxmlformats.org/officeDocument/2006/relationships/audio" Target="../media/media22.m4a"/><Relationship Id="rId3" Type="http://schemas.openxmlformats.org/officeDocument/2006/relationships/slideLayout" Target="../slideLayouts/slideLayout6.xml"/><Relationship Id="rId4"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1" name="Soun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10067"/>
    </mc:Choice>
    <mc:Fallback xmlns="">
      <p:transition spd="slow" advTm="10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37313"/>
    </mc:Choice>
    <mc:Fallback xmlns="">
      <p:transition spd="slow" advTm="37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to eliminate memory and processor contention using an ILP.</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111127"/>
    </mc:Choice>
    <mc:Fallback xmlns="">
      <p:transition spd="slow" advTm="11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37137"/>
    </mc:Choice>
    <mc:Fallback xmlns="">
      <p:transition spd="slow" advTm="37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4156"/>
    </mc:Choice>
    <mc:Fallback xmlns="">
      <p:transition spd="slow" advTm="4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60972"/>
    </mc:Choice>
    <mc:Fallback xmlns="">
      <p:transition spd="slow" advTm="60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9717"/>
    </mc:Choice>
    <mc:Fallback xmlns="">
      <p:transition spd="slow" advTm="3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14227"/>
    </mc:Choice>
    <mc:Fallback xmlns="">
      <p:transition spd="slow" advTm="14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0409"/>
    </mc:Choice>
    <mc:Fallback xmlns="">
      <p:transition spd="slow" advTm="10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17163"/>
    </mc:Choice>
    <mc:Fallback xmlns="">
      <p:transition spd="slow" advTm="17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20813"/>
    </mc:Choice>
    <mc:Fallback xmlns="">
      <p:transition spd="slow" advTm="2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49534"/>
    </mc:Choice>
    <mc:Fallback xmlns="">
      <p:transition spd="slow" advTm="49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5"/>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2658"/>
    </mc:Choice>
    <mc:Fallback xmlns="">
      <p:transition spd="slow" advTm="12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33186"/>
    </mc:Choice>
    <mc:Fallback xmlns="">
      <p:transition spd="slow" advTm="33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6493"/>
    </mc:Choice>
    <mc:Fallback xmlns="">
      <p:transition spd="slow" advTm="6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bg/>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77">
                                            <p:txEl>
                                              <p:pRg st="2" end="2"/>
                                            </p:txEl>
                                          </p:spTgt>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567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28521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71000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real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spTree>
    <p:extLst>
      <p:ext uri="{BB962C8B-B14F-4D97-AF65-F5344CB8AC3E}">
        <p14:creationId xmlns:p14="http://schemas.microsoft.com/office/powerpoint/2010/main" val="93399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unit and action unit are similar to an RMT stage.</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New design, manual place-and-route scales crossbar to 32 processors</a:t>
            </a:r>
          </a:p>
          <a:p>
            <a:pPr lvl="1"/>
            <a:r>
              <a:rPr lang="en-US" dirty="0" smtClean="0"/>
              <a:t>Crossbar is </a:t>
            </a:r>
            <a:r>
              <a:rPr lang="en-US" dirty="0" err="1" smtClean="0"/>
              <a:t>dRMT’s</a:t>
            </a:r>
            <a:r>
              <a:rPr lang="en-US" dirty="0" smtClean="0"/>
              <a:t> limiting factor. Seems hard to scale beyond 32, but it is unlikely we’ll need more.</a:t>
            </a:r>
          </a:p>
          <a:p>
            <a:pPr lvl="1"/>
            <a:endParaRPr lang="en-US" dirty="0" smtClean="0"/>
          </a:p>
          <a:p>
            <a:pPr lvl="1"/>
            <a:endParaRPr lang="en-US" dirty="0" smtClean="0"/>
          </a:p>
        </p:txBody>
      </p:sp>
    </p:spTree>
    <p:extLst>
      <p:ext uri="{BB962C8B-B14F-4D97-AF65-F5344CB8AC3E}">
        <p14:creationId xmlns:p14="http://schemas.microsoft.com/office/powerpoint/2010/main" val="850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66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3"/>
          <a:stretch>
            <a:fillRect/>
          </a:stretch>
        </p:blipFill>
        <p:spPr>
          <a:xfrm>
            <a:off x="3818779" y="774737"/>
            <a:ext cx="4938305" cy="2488749"/>
          </a:xfrm>
          <a:prstGeom prst="rect">
            <a:avLst/>
          </a:prstGeom>
        </p:spPr>
      </p:pic>
    </p:spTree>
    <p:extLst>
      <p:ext uri="{BB962C8B-B14F-4D97-AF65-F5344CB8AC3E}">
        <p14:creationId xmlns:p14="http://schemas.microsoft.com/office/powerpoint/2010/main" val="6208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73856"/>
    </mc:Choice>
    <mc:Fallback xmlns="">
      <p:transition spd="slow" advTm="7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14326"/>
    </mc:Choice>
    <mc:Fallback xmlns="">
      <p:transition advTm="14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21708">
        <p:fade/>
      </p:transition>
    </mc:Choice>
    <mc:Fallback xmlns="">
      <p:transition spd="med" advTm="21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9938">
        <p:fade/>
      </p:transition>
    </mc:Choice>
    <mc:Fallback xmlns="">
      <p:transition spd="med" advTm="29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8832">
        <p:fade/>
      </p:transition>
    </mc:Choice>
    <mc:Fallback xmlns="">
      <p:transition spd="med" advTm="88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12689"/>
    </mc:Choice>
    <mc:Fallback xmlns="">
      <p:transition advTm="12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84246"/>
    </mc:Choice>
    <mc:Fallback xmlns="">
      <p:transition spd="slow" advTm="84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4|14.2|5|5.2|2.9|1.3"/>
</p:tagLst>
</file>

<file path=ppt/tags/tag10.xml><?xml version="1.0" encoding="utf-8"?>
<p:tagLst xmlns:a="http://schemas.openxmlformats.org/drawingml/2006/main" xmlns:r="http://schemas.openxmlformats.org/officeDocument/2006/relationships" xmlns:p="http://schemas.openxmlformats.org/presentationml/2006/main">
  <p:tag name="TIMING" val="|9.5|13.6|30.4"/>
</p:tagLst>
</file>

<file path=ppt/tags/tag11.xml><?xml version="1.0" encoding="utf-8"?>
<p:tagLst xmlns:a="http://schemas.openxmlformats.org/drawingml/2006/main" xmlns:r="http://schemas.openxmlformats.org/officeDocument/2006/relationships" xmlns:p="http://schemas.openxmlformats.org/presentationml/2006/main">
  <p:tag name="TIMING" val="|2.1|10|6.5|9.7|7.5|16.4|4.9"/>
</p:tagLst>
</file>

<file path=ppt/tags/tag12.xml><?xml version="1.0" encoding="utf-8"?>
<p:tagLst xmlns:a="http://schemas.openxmlformats.org/drawingml/2006/main" xmlns:r="http://schemas.openxmlformats.org/officeDocument/2006/relationships" xmlns:p="http://schemas.openxmlformats.org/presentationml/2006/main">
  <p:tag name="TIMING" val="|3.9|11.9|9.8"/>
</p:tagLst>
</file>

<file path=ppt/tags/tag13.xml><?xml version="1.0" encoding="utf-8"?>
<p:tagLst xmlns:a="http://schemas.openxmlformats.org/drawingml/2006/main" xmlns:r="http://schemas.openxmlformats.org/officeDocument/2006/relationships" xmlns:p="http://schemas.openxmlformats.org/presentationml/2006/main">
  <p:tag name="TIMING" val="|2.6"/>
</p:tagLst>
</file>

<file path=ppt/tags/tag14.xml><?xml version="1.0" encoding="utf-8"?>
<p:tagLst xmlns:a="http://schemas.openxmlformats.org/drawingml/2006/main" xmlns:r="http://schemas.openxmlformats.org/officeDocument/2006/relationships" xmlns:p="http://schemas.openxmlformats.org/presentationml/2006/main">
  <p:tag name="TIMING" val="|19.6"/>
</p:tagLst>
</file>

<file path=ppt/tags/tag2.xml><?xml version="1.0" encoding="utf-8"?>
<p:tagLst xmlns:a="http://schemas.openxmlformats.org/drawingml/2006/main" xmlns:r="http://schemas.openxmlformats.org/officeDocument/2006/relationships" xmlns:p="http://schemas.openxmlformats.org/presentationml/2006/main">
  <p:tag name="TIMING" val="|2.9|45.5"/>
</p:tagLst>
</file>

<file path=ppt/tags/tag3.xml><?xml version="1.0" encoding="utf-8"?>
<p:tagLst xmlns:a="http://schemas.openxmlformats.org/drawingml/2006/main" xmlns:r="http://schemas.openxmlformats.org/officeDocument/2006/relationships" xmlns:p="http://schemas.openxmlformats.org/presentationml/2006/main">
  <p:tag name="TIMING" val="|5.4"/>
</p:tagLst>
</file>

<file path=ppt/tags/tag4.xml><?xml version="1.0" encoding="utf-8"?>
<p:tagLst xmlns:a="http://schemas.openxmlformats.org/drawingml/2006/main" xmlns:r="http://schemas.openxmlformats.org/officeDocument/2006/relationships" xmlns:p="http://schemas.openxmlformats.org/presentationml/2006/main">
  <p:tag name="TIMING" val="|20.2|3.3"/>
</p:tagLst>
</file>

<file path=ppt/tags/tag5.xml><?xml version="1.0" encoding="utf-8"?>
<p:tagLst xmlns:a="http://schemas.openxmlformats.org/drawingml/2006/main" xmlns:r="http://schemas.openxmlformats.org/officeDocument/2006/relationships" xmlns:p="http://schemas.openxmlformats.org/presentationml/2006/main">
  <p:tag name="TIMING" val="|4.4|1.6|1.2|1.5|0.7"/>
</p:tagLst>
</file>

<file path=ppt/tags/tag6.xml><?xml version="1.0" encoding="utf-8"?>
<p:tagLst xmlns:a="http://schemas.openxmlformats.org/drawingml/2006/main" xmlns:r="http://schemas.openxmlformats.org/officeDocument/2006/relationships" xmlns:p="http://schemas.openxmlformats.org/presentationml/2006/main">
  <p:tag name="TIMING" val="|18.6|13|6.2|8.3|9.6"/>
</p:tagLst>
</file>

<file path=ppt/tags/tag7.xml><?xml version="1.0" encoding="utf-8"?>
<p:tagLst xmlns:a="http://schemas.openxmlformats.org/drawingml/2006/main" xmlns:r="http://schemas.openxmlformats.org/officeDocument/2006/relationships" xmlns:p="http://schemas.openxmlformats.org/presentationml/2006/main">
  <p:tag name="TIMING" val="|6.3|2.9|10"/>
</p:tagLst>
</file>

<file path=ppt/tags/tag8.xml><?xml version="1.0" encoding="utf-8"?>
<p:tagLst xmlns:a="http://schemas.openxmlformats.org/drawingml/2006/main" xmlns:r="http://schemas.openxmlformats.org/officeDocument/2006/relationships" xmlns:p="http://schemas.openxmlformats.org/presentationml/2006/main">
  <p:tag name="TIMING" val="|12.3|20.2|6|7.9|29.2|14.3"/>
</p:tagLst>
</file>

<file path=ppt/tags/tag9.xml><?xml version="1.0" encoding="utf-8"?>
<p:tagLst xmlns:a="http://schemas.openxmlformats.org/drawingml/2006/main" xmlns:r="http://schemas.openxmlformats.org/officeDocument/2006/relationships" xmlns:p="http://schemas.openxmlformats.org/presentationml/2006/main">
  <p:tag name="TIMING" val="|6.2|4.8|4.6|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11888</TotalTime>
  <Words>6707</Words>
  <Application>Microsoft Macintosh PowerPoint</Application>
  <PresentationFormat>Widescreen</PresentationFormat>
  <Paragraphs>1340</Paragraphs>
  <Slides>47</Slides>
  <Notes>44</Notes>
  <HiddenSlides>1</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2706</cp:revision>
  <dcterms:created xsi:type="dcterms:W3CDTF">2017-05-13T13:11:05Z</dcterms:created>
  <dcterms:modified xsi:type="dcterms:W3CDTF">2017-08-21T17:07:56Z</dcterms:modified>
</cp:coreProperties>
</file>